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BE76-B6E8-4DEB-B2F9-B1DED8F43019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D410-E8D9-4D83-AF89-46252EBE87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457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BE76-B6E8-4DEB-B2F9-B1DED8F43019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D410-E8D9-4D83-AF89-46252EBE87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594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BE76-B6E8-4DEB-B2F9-B1DED8F43019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D410-E8D9-4D83-AF89-46252EBE87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893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BE76-B6E8-4DEB-B2F9-B1DED8F43019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D410-E8D9-4D83-AF89-46252EBE87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559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BE76-B6E8-4DEB-B2F9-B1DED8F43019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D410-E8D9-4D83-AF89-46252EBE87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804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BE76-B6E8-4DEB-B2F9-B1DED8F43019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D410-E8D9-4D83-AF89-46252EBE87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463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BE76-B6E8-4DEB-B2F9-B1DED8F43019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D410-E8D9-4D83-AF89-46252EBE87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28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BE76-B6E8-4DEB-B2F9-B1DED8F43019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D410-E8D9-4D83-AF89-46252EBE87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668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BE76-B6E8-4DEB-B2F9-B1DED8F43019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D410-E8D9-4D83-AF89-46252EBE87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6834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BE76-B6E8-4DEB-B2F9-B1DED8F43019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D410-E8D9-4D83-AF89-46252EBE87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361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BE76-B6E8-4DEB-B2F9-B1DED8F43019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1D410-E8D9-4D83-AF89-46252EBE876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731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CBE76-B6E8-4DEB-B2F9-B1DED8F43019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1D410-E8D9-4D83-AF89-46252EBE8762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7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La58bUNNzQ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200" smtClean="0"/>
              <a:t>Svemir </a:t>
            </a:r>
            <a:endParaRPr lang="hr-HR" sz="3200" dirty="0"/>
          </a:p>
        </p:txBody>
      </p:sp>
      <p:sp>
        <p:nvSpPr>
          <p:cNvPr id="5" name="Pravokutnik 4"/>
          <p:cNvSpPr/>
          <p:nvPr/>
        </p:nvSpPr>
        <p:spPr>
          <a:xfrm>
            <a:off x="1471749" y="1968137"/>
            <a:ext cx="9196251" cy="1236617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 smtClean="0">
                <a:solidFill>
                  <a:schemeClr val="tx1"/>
                </a:solidFill>
              </a:rPr>
              <a:t>PLANET ZEMLJA</a:t>
            </a:r>
            <a:endParaRPr lang="hr-HR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9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974725"/>
            <a:ext cx="10515600" cy="1325563"/>
          </a:xfrm>
        </p:spPr>
        <p:txBody>
          <a:bodyPr/>
          <a:lstStyle/>
          <a:p>
            <a:r>
              <a:rPr lang="hr-HR" b="1" dirty="0" smtClean="0"/>
              <a:t>SVEMIR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618" y="2459963"/>
            <a:ext cx="10515600" cy="4351338"/>
          </a:xfrm>
        </p:spPr>
        <p:txBody>
          <a:bodyPr/>
          <a:lstStyle/>
          <a:p>
            <a:r>
              <a:rPr lang="pl-PL" b="1" dirty="0" smtClean="0"/>
              <a:t>svemir</a:t>
            </a:r>
            <a:r>
              <a:rPr lang="pl-PL" dirty="0" smtClean="0"/>
              <a:t> je ukupnost sve materije i energije</a:t>
            </a:r>
          </a:p>
          <a:p>
            <a:pPr marL="0" indent="0">
              <a:buNone/>
            </a:pPr>
            <a:r>
              <a:rPr lang="pl-PL" dirty="0" smtClean="0"/>
              <a:t>u prostoru, sve što postoji, bez obzira na</a:t>
            </a:r>
          </a:p>
          <a:p>
            <a:pPr marL="0" indent="0">
              <a:buNone/>
            </a:pPr>
            <a:r>
              <a:rPr lang="pl-PL" dirty="0" smtClean="0"/>
              <a:t>to je li ljudima poznato ili nije.</a:t>
            </a:r>
          </a:p>
          <a:p>
            <a:r>
              <a:rPr lang="pl-PL" dirty="0" smtClean="0"/>
              <a:t>prostranstvo nepoznatih granica</a:t>
            </a:r>
          </a:p>
          <a:p>
            <a:r>
              <a:rPr lang="hr-HR" dirty="0" smtClean="0"/>
              <a:t> nastao prije oko </a:t>
            </a:r>
            <a:r>
              <a:rPr lang="hr-HR" b="1" dirty="0" smtClean="0"/>
              <a:t>13,8 milijardi godina </a:t>
            </a:r>
          </a:p>
          <a:p>
            <a:r>
              <a:rPr lang="hr-HR" b="1" dirty="0" smtClean="0"/>
              <a:t>Veliki prasak ( Big </a:t>
            </a:r>
            <a:r>
              <a:rPr lang="hr-HR" b="1" dirty="0" err="1" smtClean="0"/>
              <a:t>Beng</a:t>
            </a:r>
            <a:r>
              <a:rPr lang="hr-HR" b="1" dirty="0" smtClean="0"/>
              <a:t> )</a:t>
            </a:r>
            <a:endParaRPr lang="hr-HR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303" y="1191287"/>
            <a:ext cx="5575662" cy="562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0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593" y="1398803"/>
            <a:ext cx="7907197" cy="5267401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518577" y="6081429"/>
            <a:ext cx="7447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/>
              <a:t>Evolucija svemira kroz teoriju velikog praska</a:t>
            </a:r>
            <a:endParaRPr lang="hr-HR" sz="3200" dirty="0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518577" y="139880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smtClean="0"/>
              <a:t>BIG </a:t>
            </a:r>
            <a:r>
              <a:rPr lang="hr-HR" b="1" dirty="0" smtClean="0"/>
              <a:t>BANG</a:t>
            </a:r>
            <a:endParaRPr lang="hr-HR" b="1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792" y="1065275"/>
            <a:ext cx="5943600" cy="5715000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514441" y="5384754"/>
            <a:ext cx="3728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/>
              <a:t>Teorija velikog praska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22751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/>
          </p:cNvSpPr>
          <p:nvPr/>
        </p:nvSpPr>
        <p:spPr>
          <a:xfrm>
            <a:off x="445008" y="120704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 smtClean="0"/>
              <a:t>Zvijezde i galaksije</a:t>
            </a:r>
            <a:endParaRPr lang="hr-HR" b="1" dirty="0"/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>
          <a:xfrm>
            <a:off x="212490" y="2011304"/>
            <a:ext cx="10515600" cy="9147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 smtClean="0"/>
              <a:t>Zvijezde </a:t>
            </a:r>
            <a:r>
              <a:rPr lang="hr-HR" dirty="0" smtClean="0"/>
              <a:t>su masivna kuglasta plinovita svemirska tijela visoke temperature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968" y="2532605"/>
            <a:ext cx="6020309" cy="426617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55" y="1791245"/>
            <a:ext cx="9537482" cy="4937760"/>
          </a:xfrm>
          <a:prstGeom prst="rect">
            <a:avLst/>
          </a:prstGeom>
        </p:spPr>
      </p:pic>
      <p:sp>
        <p:nvSpPr>
          <p:cNvPr id="10" name="Pravokutnik 9"/>
          <p:cNvSpPr/>
          <p:nvPr/>
        </p:nvSpPr>
        <p:spPr>
          <a:xfrm>
            <a:off x="208377" y="291521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1" dirty="0" smtClean="0"/>
              <a:t>Sunce - </a:t>
            </a:r>
            <a:r>
              <a:rPr lang="hr-HR" sz="2800" dirty="0" smtClean="0"/>
              <a:t>naša najveća zvijezda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208377" y="3607611"/>
            <a:ext cx="9360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b="1" dirty="0" smtClean="0"/>
              <a:t>Galaksije</a:t>
            </a:r>
            <a:r>
              <a:rPr lang="hr-HR" sz="2800" dirty="0" smtClean="0"/>
              <a:t> (galaktike)- velike nakupine zvijezda, međuzvjezdane tvari i planeta te tamne tvari </a:t>
            </a:r>
          </a:p>
        </p:txBody>
      </p:sp>
      <p:sp>
        <p:nvSpPr>
          <p:cNvPr id="12" name="Pravokutnik 11"/>
          <p:cNvSpPr/>
          <p:nvPr/>
        </p:nvSpPr>
        <p:spPr>
          <a:xfrm>
            <a:off x="208377" y="4807259"/>
            <a:ext cx="959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Naša galaktika- </a:t>
            </a:r>
            <a:r>
              <a:rPr lang="hr-HR" sz="2800" b="1" dirty="0" smtClean="0"/>
              <a:t>Mliječna staza </a:t>
            </a:r>
            <a:r>
              <a:rPr lang="hr-HR" sz="2800" dirty="0" smtClean="0"/>
              <a:t>(Mliječni put ili Kumova slama)</a:t>
            </a:r>
            <a:endParaRPr lang="hr-HR" sz="2800" dirty="0"/>
          </a:p>
        </p:txBody>
      </p:sp>
      <p:pic>
        <p:nvPicPr>
          <p:cNvPr id="1026" name="Picture 2" descr="image al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38" y="2765804"/>
            <a:ext cx="4826492" cy="326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37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185" y="1097925"/>
            <a:ext cx="6525958" cy="5760075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176784" y="45048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i="0" dirty="0" smtClean="0">
                <a:solidFill>
                  <a:srgbClr val="383838"/>
                </a:solidFill>
                <a:effectLst/>
                <a:latin typeface="Nunito"/>
              </a:rPr>
              <a:t>Ilustracija pokazuje gdje se nalazi Sunčev</a:t>
            </a:r>
          </a:p>
          <a:p>
            <a:r>
              <a:rPr lang="hr-HR" b="1" i="0" dirty="0" smtClean="0">
                <a:solidFill>
                  <a:srgbClr val="383838"/>
                </a:solidFill>
                <a:effectLst/>
                <a:latin typeface="Nunito"/>
              </a:rPr>
              <a:t>sustav u Mliječnoj stazi</a:t>
            </a:r>
            <a:endParaRPr lang="hr-HR" b="1" i="0" dirty="0">
              <a:solidFill>
                <a:srgbClr val="383838"/>
              </a:solidFill>
              <a:effectLst/>
              <a:latin typeface="Nunito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890244" y="5978390"/>
            <a:ext cx="2821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hlinkClick r:id="rId3"/>
              </a:rPr>
              <a:t>Od Zemlje do Mliječne staze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15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728" y="2248510"/>
            <a:ext cx="6925056" cy="460949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734568" y="1246924"/>
            <a:ext cx="11457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i="0" dirty="0" err="1" smtClean="0">
                <a:effectLst/>
                <a:latin typeface="Nunito"/>
              </a:rPr>
              <a:t>Andromeda</a:t>
            </a:r>
            <a:r>
              <a:rPr lang="hr-HR" b="1" dirty="0">
                <a:solidFill>
                  <a:srgbClr val="2969B0"/>
                </a:solidFill>
                <a:latin typeface="Nunito"/>
              </a:rPr>
              <a:t> </a:t>
            </a:r>
            <a:r>
              <a:rPr lang="hr-HR" b="1" dirty="0" smtClean="0">
                <a:latin typeface="Nunito"/>
              </a:rPr>
              <a:t>- </a:t>
            </a:r>
            <a:r>
              <a:rPr lang="hr-HR" dirty="0" smtClean="0">
                <a:solidFill>
                  <a:srgbClr val="262626"/>
                </a:solidFill>
                <a:latin typeface="Nunito"/>
              </a:rPr>
              <a:t>najbliža galaksija</a:t>
            </a:r>
          </a:p>
          <a:p>
            <a:r>
              <a:rPr lang="hr-HR" dirty="0">
                <a:solidFill>
                  <a:srgbClr val="262626"/>
                </a:solidFill>
                <a:latin typeface="Nunito"/>
              </a:rPr>
              <a:t> </a:t>
            </a:r>
            <a:r>
              <a:rPr lang="hr-HR" dirty="0" smtClean="0">
                <a:solidFill>
                  <a:srgbClr val="262626"/>
                </a:solidFill>
                <a:latin typeface="Nunito"/>
              </a:rPr>
              <a:t>                         - </a:t>
            </a:r>
            <a:r>
              <a:rPr lang="hr-HR" b="0" i="0" dirty="0" smtClean="0">
                <a:solidFill>
                  <a:srgbClr val="262626"/>
                </a:solidFill>
                <a:effectLst/>
                <a:latin typeface="Nunito"/>
              </a:rPr>
              <a:t>udaljena je oko 2,5 milijuna svjetlosnih godina</a:t>
            </a:r>
          </a:p>
          <a:p>
            <a:r>
              <a:rPr lang="hr-HR" dirty="0">
                <a:solidFill>
                  <a:srgbClr val="262626"/>
                </a:solidFill>
                <a:latin typeface="Nunito"/>
              </a:rPr>
              <a:t> </a:t>
            </a:r>
            <a:r>
              <a:rPr lang="hr-HR" dirty="0" smtClean="0">
                <a:solidFill>
                  <a:srgbClr val="262626"/>
                </a:solidFill>
                <a:latin typeface="Nunito"/>
              </a:rPr>
              <a:t>                    </a:t>
            </a:r>
            <a:r>
              <a:rPr lang="hr-HR" dirty="0">
                <a:solidFill>
                  <a:srgbClr val="262626"/>
                </a:solidFill>
                <a:latin typeface="Nunito"/>
              </a:rPr>
              <a:t> </a:t>
            </a:r>
            <a:r>
              <a:rPr lang="hr-HR" dirty="0" smtClean="0">
                <a:solidFill>
                  <a:srgbClr val="262626"/>
                </a:solidFill>
                <a:latin typeface="Nunito"/>
              </a:rPr>
              <a:t>    - </a:t>
            </a:r>
            <a:r>
              <a:rPr lang="hr-HR" b="0" i="0" dirty="0" smtClean="0">
                <a:solidFill>
                  <a:srgbClr val="262626"/>
                </a:solidFill>
                <a:effectLst/>
                <a:latin typeface="Nunito"/>
              </a:rPr>
              <a:t>jedina galaktika koju vidimo golim okom (kao točku svjetlosti) sa sjeverne Zemljine polutke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0710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52856" y="1661083"/>
            <a:ext cx="10649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i="0" dirty="0" smtClean="0">
                <a:solidFill>
                  <a:srgbClr val="262626"/>
                </a:solidFill>
                <a:effectLst/>
                <a:latin typeface="Nunito"/>
              </a:rPr>
              <a:t>Istražite po čemu su za izučavanje svemira važni Nikola Kopernik i Galileo Galilei.</a:t>
            </a:r>
            <a:endParaRPr lang="hr-HR" sz="20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2690231"/>
            <a:ext cx="5571744" cy="371304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824" y="2149287"/>
            <a:ext cx="3400280" cy="456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158</Words>
  <Application>Microsoft Office PowerPoint</Application>
  <PresentationFormat>Široki zaslon</PresentationFormat>
  <Paragraphs>24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Nunito</vt:lpstr>
      <vt:lpstr>Tema sustava Office</vt:lpstr>
      <vt:lpstr>PowerPoint prezentacija</vt:lpstr>
      <vt:lpstr>SVEMIR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10</cp:revision>
  <dcterms:created xsi:type="dcterms:W3CDTF">2021-04-23T07:38:00Z</dcterms:created>
  <dcterms:modified xsi:type="dcterms:W3CDTF">2021-04-26T18:35:04Z</dcterms:modified>
</cp:coreProperties>
</file>